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5" r:id="rId20"/>
    <p:sldId id="274" r:id="rId21"/>
    <p:sldId id="276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541C00"/>
    <a:srgbClr val="99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9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3A13-8B18-48A7-A3F8-4C03D1D092F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766E-FC27-438A-BA4C-4486CDC8D3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6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11E9-8F71-46B0-9B4A-FFAE46A008C8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072B-B2EB-42D4-825B-6FB37D452BA5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D6-7A8B-4AED-9836-2A146C5D7414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994-C4F4-4F29-9ED5-00208AFB774F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80A-BE93-4660-B17E-6504CECC903F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86B-C1C0-4A2B-A8E6-FC5819AD7748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8C16-6384-46E5-BDF2-D277B09C40EA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E830-0C08-4639-B352-96855297CF49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7A-40E4-4B26-88FE-E0587782BBF4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75F1-13F2-4D4E-91CD-810DE471BB7E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351B-C1BD-4392-BFA3-5F6EC0B035B0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8990-256B-497D-901F-419C29B18294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gi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664029" y="892629"/>
            <a:ext cx="7815942" cy="5421085"/>
          </a:xfrm>
          <a:prstGeom prst="flowChartDocument">
            <a:avLst/>
          </a:prstGeom>
          <a:blipFill dpi="0" rotWithShape="1">
            <a:blip r:embed="rId3" cstate="print"/>
            <a:srcRect/>
            <a:stretch>
              <a:fillRect r="-81000"/>
            </a:stretch>
          </a:blipFill>
          <a:ln w="57150">
            <a:solidFill>
              <a:schemeClr val="bg1">
                <a:lumMod val="8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87015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2890" y="1249366"/>
            <a:ext cx="7285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541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семьями, находящимися в социально опасном положении </a:t>
            </a:r>
            <a:endParaRPr lang="ru-RU" sz="4400" dirty="0">
              <a:solidFill>
                <a:srgbClr val="541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6245" y="4150162"/>
            <a:ext cx="4527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Подготовил: </a:t>
            </a:r>
          </a:p>
          <a:p>
            <a:r>
              <a:rPr lang="ru-RU" sz="2000" dirty="0" smtClean="0"/>
              <a:t>И</a:t>
            </a:r>
            <a:r>
              <a:rPr lang="ru-RU" sz="2000" dirty="0" smtClean="0"/>
              <a:t>нспектор </a:t>
            </a:r>
            <a:r>
              <a:rPr lang="ru-RU" sz="2000" dirty="0" smtClean="0"/>
              <a:t>по защите прав </a:t>
            </a:r>
            <a:r>
              <a:rPr lang="ru-RU" sz="2000" dirty="0" smtClean="0"/>
              <a:t>детства</a:t>
            </a:r>
            <a:r>
              <a:rPr lang="ru-RU" sz="2000" dirty="0" smtClean="0"/>
              <a:t> </a:t>
            </a:r>
            <a:r>
              <a:rPr lang="ru-RU" sz="2000" dirty="0" smtClean="0"/>
              <a:t>Мещерякова А.Э.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Муниципальное дошкольное образовательное учреждение </a:t>
            </a:r>
          </a:p>
          <a:p>
            <a:pPr algn="ctr"/>
            <a:r>
              <a:rPr lang="ru-RU" sz="2000" dirty="0" smtClean="0"/>
              <a:t>Детский сад № 2 «Ладушки»</a:t>
            </a:r>
            <a:endParaRPr lang="ru-RU" sz="2000" dirty="0"/>
          </a:p>
        </p:txBody>
      </p:sp>
      <p:pic>
        <p:nvPicPr>
          <p:cNvPr id="3074" name="Picture 2" descr="http://grehu.net/wp-content/uploads/0_16579f_2a340d2a_XL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9471" y="3604189"/>
            <a:ext cx="3178522" cy="1808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0" y="5987845"/>
            <a:ext cx="9144000" cy="87015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5013" y="6312310"/>
            <a:ext cx="833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п. Красная Горбатка  Селивановский район Владимирская область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9482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85b8d0d198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269" y="719495"/>
            <a:ext cx="4562675" cy="528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 smtClean="0"/>
          </a:p>
          <a:p>
            <a:fld id="{949A960B-CD0A-42FF-852C-61517DDB59C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84955" y="825910"/>
            <a:ext cx="3819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Выявление и распознавание как физического, так и других форм насилия, представляет непростую задачу, потому что ребёнок может скрывать происходящее, не доверяя взрослым, боясь наказаний со стороны родителей, которые отрицают факт применения силы, опасаясь последствий и осуждения.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3662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Основные признаки, которые должны привлечь внимание педагога: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53368"/>
            <a:ext cx="9144000" cy="510642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Психическое и физическое развитие ребёнка не соответствует его возрасту.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Неухоженность, неопрятность; апатичность или, наоборот, агрессивность ребёнка.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Изменчивое поведение: переход от спокойного состояния к внезапному возбуждению (такое поведение часто является причиной нарушения контактов с другими детьми).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Проблемы с обучением, в связи с плохой концентрацией внимания.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Отказ ребёнка раздеться, чтобы скрыть синяки и раны на теле.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Повторяющиеся жалобы на недомогание (головную боль, боли в животе и др.).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Враждебность или чувство страха по отношению к отцу или матери.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Сильная реакция испуга или отвращения в связи с физической близостью определённого взрослого.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Судорожное реагирование на поднятую руку (ребёнок сжимается, как бы боясь удара).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Чрезмерное стремление к одобрению, ласке любого взрослого, гипертрофированная забота обо всём и обо всех.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Демонстрация «взрослого» поведения, интерес к вопросам секса.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одрост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04964" y="2290480"/>
            <a:ext cx="4713511" cy="353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519084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Какие наиболее характерные особенности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 поведении взрослых должны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подтвердить ваши опасения?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459" y="1972684"/>
            <a:ext cx="3510116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/>
              <a:t> в беседе о ребёнке родители проявляют настороженность или безразличие;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/>
              <a:t> на жалобы по поводу поведения сына (дочери) в детском саду реагируют холодно либо очень бурно и эмоционально;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/>
              <a:t> часто меняют участкового врача, переводят ребёнка из одного дошкольного учреждения в другое.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44b35e199044666f1ffc06a138d83f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974" y="1731068"/>
            <a:ext cx="3319637" cy="2162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38634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</a:rPr>
              <a:t>Что может предпринять педагог, подозревая родителей в жестоком обращении с ребенком?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6375" y="1557862"/>
            <a:ext cx="5707626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200" dirty="0" smtClean="0"/>
              <a:t>Прежде всего, постараться завоевать его доверие, наблюдать за его поведением, а замеченные отклонения желательно заносить в специальный дневник.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200" dirty="0" smtClean="0"/>
              <a:t>Побывать у ребенка дома, посмотреть, в каких условиях он живет, постараться установить контакты с семьей.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200" dirty="0" smtClean="0"/>
              <a:t>Побеседовать с опекунами, близкими родственниками, высказать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200" dirty="0" smtClean="0"/>
              <a:t>свою озабоченность его поведением в детском саду.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67201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200" dirty="0" smtClean="0"/>
              <a:t>В результате предпринятых действий вы можете прийти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200" dirty="0" smtClean="0"/>
              <a:t>к следующим </a:t>
            </a:r>
            <a:r>
              <a:rPr lang="ru-RU" sz="2200" b="1" dirty="0" smtClean="0"/>
              <a:t>выводам</a:t>
            </a:r>
            <a:r>
              <a:rPr lang="ru-RU" sz="2200" dirty="0" smtClean="0"/>
              <a:t>: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200" dirty="0" smtClean="0"/>
              <a:t> ваше предположение подтверждается (не подтверждается);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200" dirty="0" smtClean="0"/>
              <a:t> решение проблемы не терпит отлагательства и требует подключения специалистов.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2f105b3ce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816" y="1604399"/>
            <a:ext cx="3710739" cy="274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53383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Признаки, которые требуют НЕМЕДЛЕННОГО информирования администрации ДОУ, общественного инспектора: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723" y="4159046"/>
            <a:ext cx="889327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eaLnBrk="0" hangingPunct="0">
              <a:buFont typeface="Symbol" pitchFamily="18" charset="2"/>
              <a:buChar char="-"/>
            </a:pPr>
            <a:r>
              <a:rPr lang="ru-RU" sz="2200" dirty="0" smtClean="0">
                <a:latin typeface="Calibri" pitchFamily="34" charset="0"/>
                <a:cs typeface="Times New Roman" pitchFamily="18" charset="0"/>
              </a:rPr>
              <a:t>антисанитарное  состояние жилья, несоблюдение элементарных правил гигиены, отсутствие в доме спальных мест, постельных принадлежностей, одежды, пищи и иных предметов, соответствующих возрастным потребностям детей и необходимых для ухода за ними;</a:t>
            </a:r>
            <a:endParaRPr lang="ru-RU" sz="2200" dirty="0" smtClean="0">
              <a:latin typeface="Arial" charset="0"/>
            </a:endParaRPr>
          </a:p>
          <a:p>
            <a:pPr indent="450850" eaLnBrk="0" hangingPunct="0">
              <a:buFont typeface="Symbol" pitchFamily="18" charset="2"/>
              <a:buChar char="-"/>
            </a:pPr>
            <a:r>
              <a:rPr lang="ru-RU" sz="2200" dirty="0" smtClean="0">
                <a:latin typeface="Calibri" pitchFamily="34" charset="0"/>
                <a:cs typeface="Times New Roman" pitchFamily="18" charset="0"/>
              </a:rPr>
              <a:t>систематическое пьянство родителей, драки в присутствии ребенка, лишение его сна; </a:t>
            </a:r>
          </a:p>
          <a:p>
            <a:pPr indent="450850" eaLnBrk="0" hangingPunct="0">
              <a:buFont typeface="Symbol" pitchFamily="18" charset="2"/>
              <a:buChar char="-"/>
            </a:pPr>
            <a:r>
              <a:rPr lang="ru-RU" sz="2200" dirty="0" smtClean="0">
                <a:latin typeface="Calibri" pitchFamily="34" charset="0"/>
                <a:cs typeface="Times New Roman" pitchFamily="18" charset="0"/>
              </a:rPr>
              <a:t>ребенка выгоняют из дома.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2284" y="1695241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eaLnBrk="0" hangingPunct="0">
              <a:buFont typeface="Arial" pitchFamily="34" charset="0"/>
              <a:buChar char="•"/>
            </a:pPr>
            <a:r>
              <a:rPr lang="ru-RU" sz="2200" dirty="0" smtClean="0"/>
              <a:t>Следы побоев, истязаний и другого физического воздействия;</a:t>
            </a:r>
          </a:p>
          <a:p>
            <a:pPr indent="450850" eaLnBrk="0" hangingPunct="0">
              <a:buFont typeface="Arial" pitchFamily="34" charset="0"/>
              <a:buChar char="•"/>
            </a:pPr>
            <a:r>
              <a:rPr lang="ru-RU" sz="2200" dirty="0" smtClean="0"/>
              <a:t>Следы сексуального насилия;</a:t>
            </a:r>
          </a:p>
          <a:p>
            <a:pPr indent="450850" eaLnBrk="0" hangingPunct="0">
              <a:buFont typeface="Arial" pitchFamily="34" charset="0"/>
              <a:buChar char="•"/>
            </a:pPr>
            <a:r>
              <a:rPr lang="ru-RU" sz="2200" dirty="0" smtClean="0"/>
              <a:t>Запущенное состояние детей (педикулёз, дистрофия и т.д.);</a:t>
            </a:r>
          </a:p>
          <a:p>
            <a:pPr indent="450850" eaLnBrk="0" hangingPunct="0">
              <a:buFont typeface="Arial" pitchFamily="34" charset="0"/>
              <a:buChar char="•"/>
            </a:pPr>
            <a:r>
              <a:rPr lang="ru-RU" sz="2200" dirty="0" smtClean="0"/>
              <a:t>Отсутствие нормальных условий существования ребёнка:</a:t>
            </a:r>
            <a:endParaRPr lang="ru-RU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3662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Алгоритм работы с неблагополучной семьёй: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1136"/>
            <a:ext cx="9144000" cy="528340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Первый этап:</a:t>
            </a:r>
            <a:r>
              <a:rPr lang="ru-RU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изучение семьи и существующих в ней проблем.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Второй этап:</a:t>
            </a:r>
            <a:r>
              <a:rPr lang="ru-RU" dirty="0" smtClean="0">
                <a:solidFill>
                  <a:schemeClr val="tx1"/>
                </a:solidFill>
              </a:rPr>
              <a:t> первичное обследование жилищных условий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неблагополучной (проблемной) семьи.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Третий этап:</a:t>
            </a:r>
            <a:r>
              <a:rPr lang="ru-RU" dirty="0" smtClean="0">
                <a:solidFill>
                  <a:schemeClr val="tx1"/>
                </a:solidFill>
              </a:rPr>
              <a:t> установление контакта с членами семьи или её представителем; изучение личностных особенностей членов семьи; оценка качества отношений в семье, изучение причин неблагополучия семьи, её особенностей, целей, ценностных ориентаций.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Четвёртый этап:</a:t>
            </a:r>
            <a:r>
              <a:rPr lang="ru-RU" dirty="0" smtClean="0">
                <a:solidFill>
                  <a:schemeClr val="tx1"/>
                </a:solidFill>
              </a:rPr>
              <a:t> формулировка проблемы, лежащей в основе неблагополучия семьи; составление социальной карты семьи.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Пятый этап:</a:t>
            </a:r>
            <a:r>
              <a:rPr lang="ru-RU" dirty="0" smtClean="0">
                <a:solidFill>
                  <a:schemeClr val="tx1"/>
                </a:solidFill>
              </a:rPr>
              <a:t> постановка задач на взаимодействие педагога, специалистов с ребенком/родителем/семьей.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Шестой этап:</a:t>
            </a:r>
            <a:r>
              <a:rPr lang="ru-RU" dirty="0" smtClean="0">
                <a:solidFill>
                  <a:schemeClr val="tx1"/>
                </a:solidFill>
              </a:rPr>
              <a:t> координационная деятельность со всеми заинтересованными организациями (отдел опеки и попечительства управления образования, инспекция по делам несовершеннолетних, комиссия и т.д.).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Седьмой этап:</a:t>
            </a:r>
            <a:r>
              <a:rPr lang="ru-RU" dirty="0" smtClean="0">
                <a:solidFill>
                  <a:schemeClr val="tx1"/>
                </a:solidFill>
              </a:rPr>
              <a:t> составление программы работы с неблагополучной семьёй, текущие и контрольные посещения семьи.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Восьмой этап:</a:t>
            </a:r>
            <a:r>
              <a:rPr lang="ru-RU" dirty="0" smtClean="0">
                <a:solidFill>
                  <a:schemeClr val="tx1"/>
                </a:solidFill>
              </a:rPr>
              <a:t> реализация действий по улучшению ситуации в семье.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Девятый этап: </a:t>
            </a:r>
            <a:r>
              <a:rPr lang="ru-RU" dirty="0" smtClean="0">
                <a:solidFill>
                  <a:schemeClr val="tx1"/>
                </a:solidFill>
              </a:rPr>
              <a:t>оценка эффективности.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Десятый этап:</a:t>
            </a:r>
            <a:r>
              <a:rPr lang="ru-RU" dirty="0" smtClean="0">
                <a:solidFill>
                  <a:schemeClr val="tx1"/>
                </a:solidFill>
              </a:rPr>
              <a:t> обратная связь.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lvl="0" algn="ctr"/>
            <a:endParaRPr lang="ru-RU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22" y="4616246"/>
            <a:ext cx="8583561" cy="206477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+mn-lt"/>
              </a:rPr>
              <a:t>Педагог не должен брать на себя функции воспитания, заботы о детях, подменяя родителей, так как это порождает пассивную иждивенческую позицию родителей и других членов семьи. </a:t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Педагогу, работающему с семьёй группы риска, необходимо сосредоточить усилия на чётких, конкретных целях.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5" name="Содержимое 4" descr="semya24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1611" y="235974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073" y="4377096"/>
            <a:ext cx="2249411" cy="224941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3662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Позиция педагога (специалиста), работающего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 неблагополучной семьёй: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72440" y="1405985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Безусловное безоценочное принятие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Ориентация на ответственное поведение семьи.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Актуализация ресурсов, а не на нахождение ошибок.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Использование главного метода помощи неблагополучным семьям – сопровождения.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Контакт между педагогом (специалистом) и ребенком/родителем/представителем семьи, основанный на уважении, принятии и внимании к их жизненному миру.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2" name="Содержимое 7" descr="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0953" y="4392336"/>
            <a:ext cx="2249411" cy="2249411"/>
          </a:xfrm>
          <a:prstGeom prst="rect">
            <a:avLst/>
          </a:prstGeom>
        </p:spPr>
      </p:pic>
      <p:pic>
        <p:nvPicPr>
          <p:cNvPr id="13" name="Содержимое 7" descr="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2593" y="4392336"/>
            <a:ext cx="2249411" cy="2249411"/>
          </a:xfrm>
          <a:prstGeom prst="rect">
            <a:avLst/>
          </a:prstGeom>
        </p:spPr>
      </p:pic>
      <p:pic>
        <p:nvPicPr>
          <p:cNvPr id="14" name="Содержимое 7" descr="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4233" y="4392336"/>
            <a:ext cx="2249411" cy="2249411"/>
          </a:xfrm>
          <a:prstGeom prst="rect">
            <a:avLst/>
          </a:prstGeom>
        </p:spPr>
      </p:pic>
      <p:pic>
        <p:nvPicPr>
          <p:cNvPr id="15" name="Содержимое 7" descr="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4589" y="4422816"/>
            <a:ext cx="2249411" cy="2249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6" name="Picture 2" descr="http://www.metod-kopilka.ru/images/doc/52/46927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8" name="Picture 4" descr="http://domsovet.tv/fotocatalog/_ati2.jpg?m_w=5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9071" y="1648134"/>
            <a:ext cx="2669458" cy="2002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861048"/>
            <a:ext cx="7010400" cy="5762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Ты 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мне поможешь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ru-RU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9" y="2986548"/>
            <a:ext cx="230346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0919e0f3a04ccabd93c9eac90dd796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437063"/>
            <a:ext cx="1473200" cy="2130425"/>
          </a:xfrm>
          <a:prstGeom prst="rect">
            <a:avLst/>
          </a:prstGeom>
          <a:noFill/>
        </p:spPr>
      </p:pic>
      <p:pic>
        <p:nvPicPr>
          <p:cNvPr id="2056" name="Picture 8" descr="1073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071" y="4939583"/>
            <a:ext cx="2065338" cy="1549400"/>
          </a:xfrm>
          <a:prstGeom prst="rect">
            <a:avLst/>
          </a:prstGeom>
          <a:noFill/>
        </p:spPr>
      </p:pic>
      <p:pic>
        <p:nvPicPr>
          <p:cNvPr id="2057" name="Picture 9" descr="1248845213_glaza-rebjon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9270" y="3501009"/>
            <a:ext cx="1623443" cy="1623442"/>
          </a:xfrm>
          <a:prstGeom prst="rect">
            <a:avLst/>
          </a:prstGeom>
          <a:noFill/>
        </p:spPr>
      </p:pic>
      <p:pic>
        <p:nvPicPr>
          <p:cNvPr id="2058" name="Picture 10" descr="post-28987-12157755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2348880"/>
            <a:ext cx="1247702" cy="936104"/>
          </a:xfrm>
          <a:prstGeom prst="rect">
            <a:avLst/>
          </a:prstGeom>
          <a:noFill/>
        </p:spPr>
      </p:pic>
      <p:pic>
        <p:nvPicPr>
          <p:cNvPr id="2059" name="Picture 11" descr="666666666666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6159" y="2415612"/>
            <a:ext cx="2626474" cy="1256737"/>
          </a:xfrm>
          <a:prstGeom prst="rect">
            <a:avLst/>
          </a:prstGeom>
          <a:noFill/>
        </p:spPr>
      </p:pic>
      <p:pic>
        <p:nvPicPr>
          <p:cNvPr id="2062" name="Picture 14" descr="Копия 16735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5300663"/>
            <a:ext cx="1873250" cy="1347787"/>
          </a:xfrm>
          <a:prstGeom prst="rect">
            <a:avLst/>
          </a:prstGeom>
          <a:noFill/>
        </p:spPr>
      </p:pic>
      <p:pic>
        <p:nvPicPr>
          <p:cNvPr id="2063" name="Picture 15" descr="C:\Users\Marina\Desktop\Семинар\54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32657"/>
            <a:ext cx="2833612" cy="2016224"/>
          </a:xfrm>
          <a:prstGeom prst="rect">
            <a:avLst/>
          </a:prstGeom>
          <a:noFill/>
        </p:spPr>
      </p:pic>
      <p:pic>
        <p:nvPicPr>
          <p:cNvPr id="2065" name="Picture 17" descr="http://mirtikam.ru/uploads/px3wgvbjkv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91672" y="188640"/>
            <a:ext cx="2700808" cy="2025606"/>
          </a:xfrm>
          <a:prstGeom prst="rect">
            <a:avLst/>
          </a:prstGeom>
          <a:noFill/>
        </p:spPr>
      </p:pic>
      <p:pic>
        <p:nvPicPr>
          <p:cNvPr id="2067" name="Picture 19" descr="http://deti-urala74.ru/assets/images/main/foto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692696"/>
            <a:ext cx="2226708" cy="1440160"/>
          </a:xfrm>
          <a:prstGeom prst="rect">
            <a:avLst/>
          </a:prstGeom>
          <a:noFill/>
        </p:spPr>
      </p:pic>
      <p:pic>
        <p:nvPicPr>
          <p:cNvPr id="2069" name="Picture 21" descr="https://im2-tub-ru.yandex.net/i?id=2c21dae0c70965d67a91fc0c9e419ae5&amp;n=33&amp;h=215&amp;w=3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4509120"/>
            <a:ext cx="2542048" cy="1656184"/>
          </a:xfrm>
          <a:prstGeom prst="rect">
            <a:avLst/>
          </a:prstGeom>
          <a:noFill/>
        </p:spPr>
      </p:pic>
      <p:pic>
        <p:nvPicPr>
          <p:cNvPr id="2071" name="Picture 23" descr="http://www.neizvestniy-geniy.ru/images/works/photo/2012/06/657089_1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96365" y="2387923"/>
            <a:ext cx="1584176" cy="1499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1755058"/>
            <a:ext cx="7886700" cy="442190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ru-RU" b="1" dirty="0" smtClean="0">
                <a:solidFill>
                  <a:srgbClr val="541C00"/>
                </a:solidFill>
              </a:rPr>
              <a:t>семья, имеющая детей,  где родители или законные представители несовершеннолетних не исполняют своих обязанностей по их воспитанию, обучению и содержанию, отрицательно влияют на их поведение либо жестоко обращаются с ними.</a:t>
            </a:r>
            <a:r>
              <a:rPr lang="ru-RU" dirty="0" smtClean="0">
                <a:solidFill>
                  <a:srgbClr val="541C00"/>
                </a:solidFill>
              </a:rPr>
              <a:t/>
            </a:r>
            <a:br>
              <a:rPr lang="ru-RU" dirty="0" smtClean="0">
                <a:solidFill>
                  <a:srgbClr val="541C00"/>
                </a:solidFill>
              </a:rPr>
            </a:br>
            <a:r>
              <a:rPr lang="ru-RU" dirty="0" smtClean="0">
                <a:solidFill>
                  <a:srgbClr val="541C00"/>
                </a:solidFill>
              </a:rPr>
              <a:t>Потенциальный риск может реализоваться в неблагоприятных для воспитания детей экономических и психологических условиях, конфликтах, алкогольной и наркотической зависимости членов семьи</a:t>
            </a:r>
            <a:r>
              <a:rPr lang="ru-RU" b="1" dirty="0" smtClean="0">
                <a:solidFill>
                  <a:srgbClr val="541C00"/>
                </a:solidFill>
              </a:rPr>
              <a:t>, жестоком обращении </a:t>
            </a:r>
            <a:r>
              <a:rPr lang="ru-RU" dirty="0" smtClean="0">
                <a:solidFill>
                  <a:srgbClr val="541C00"/>
                </a:solidFill>
              </a:rPr>
              <a:t>внутри нее, прежде всего по отношению к детям.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36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541C00"/>
                </a:solidFill>
              </a:rPr>
              <a:t/>
            </a:r>
            <a:br>
              <a:rPr lang="ru-RU" b="1" dirty="0" smtClean="0">
                <a:solidFill>
                  <a:srgbClr val="541C00"/>
                </a:solidFill>
              </a:rPr>
            </a:br>
            <a:r>
              <a:rPr lang="ru-RU" b="1" dirty="0" smtClean="0">
                <a:solidFill>
                  <a:srgbClr val="541C00"/>
                </a:solidFill>
              </a:rPr>
              <a:t>Семья, находящаяся в социально опасном положении, далее «СОП» </a:t>
            </a:r>
            <a:br>
              <a:rPr lang="ru-RU" b="1" dirty="0" smtClean="0">
                <a:solidFill>
                  <a:srgbClr val="541C00"/>
                </a:soli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59794"/>
            <a:ext cx="9143999" cy="39820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C:\Users\Marina\Desktop\Семинар\sop-volume-10-sops-94-to-103-284-p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981" y="1401097"/>
            <a:ext cx="1061884" cy="1061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27" y="365126"/>
            <a:ext cx="8627805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+mn-lt"/>
              </a:rPr>
              <a:t>Наш метод воспитания – </a:t>
            </a:r>
            <a:br>
              <a:rPr lang="ru-RU" sz="3200" b="1" dirty="0" smtClean="0">
                <a:solidFill>
                  <a:srgbClr val="8A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8A0000"/>
                </a:solidFill>
                <a:latin typeface="+mn-lt"/>
              </a:rPr>
              <a:t>любовь, забота, понимание.</a:t>
            </a:r>
            <a:endParaRPr lang="ru-RU" sz="3200" b="1" dirty="0">
              <a:solidFill>
                <a:srgbClr val="8A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Picture 2" descr="http://www.yastrebova.ru/wp-content/uploads/2012/10/10397622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053" y="256304"/>
            <a:ext cx="1673224" cy="1274333"/>
          </a:xfrm>
          <a:prstGeom prst="rect">
            <a:avLst/>
          </a:prstGeom>
          <a:noFill/>
        </p:spPr>
      </p:pic>
      <p:pic>
        <p:nvPicPr>
          <p:cNvPr id="35844" name="Picture 4" descr="http://www.walltor.com/images/wallpaper/love-61-127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213" y="1361013"/>
            <a:ext cx="8370426" cy="5231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8773" y="1246908"/>
            <a:ext cx="7485226" cy="561109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7" name="Picture 2" descr="http://www.yastrebova.ru/wp-content/uploads/2012/10/103976220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03818" cy="2363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3662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Обязанностью педагога ДОУ </a:t>
            </a:r>
            <a:r>
              <a:rPr lang="ru-RU" sz="2200" dirty="0" smtClean="0">
                <a:solidFill>
                  <a:schemeClr val="tx1"/>
                </a:solidFill>
              </a:rPr>
              <a:t>является распознавание признаков жестокого обращения с детьми и пренебрежения родительским долгом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71" y="1401288"/>
            <a:ext cx="6735658" cy="4457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Жестоким обращением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 детьми считают умышленные действия (или бездействие) родителей, воспитателей и других лиц, наносящие ущерб физическому или психическому здоровью ребёнка.</a:t>
            </a:r>
            <a:r>
              <a:rPr lang="ru-RU" sz="2400" dirty="0" smtClean="0">
                <a:latin typeface="+mn-lt"/>
              </a:rPr>
              <a:t> </a:t>
            </a:r>
            <a:endParaRPr lang="ru-RU" sz="2400" dirty="0">
              <a:solidFill>
                <a:srgbClr val="541C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5" descr="72404874_1300753170_maluys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152" y="1648643"/>
            <a:ext cx="6709833" cy="503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Различают 4 основные формы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жестокого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обращения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детьми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 пренебрежения их интересами:</a:t>
            </a:r>
            <a:endParaRPr lang="ru-RU" sz="3200" b="1" dirty="0">
              <a:solidFill>
                <a:srgbClr val="541C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4769260" cy="435133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Физическое;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сексуальное (развращение);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психическое (эмоциональное) насилие;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пренебрежение основными нуждами ребёнка (моральная жестокость).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261" y="1386349"/>
            <a:ext cx="3206248" cy="480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0966985c69bce4a9ac0bae66139b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3775" y="1191443"/>
            <a:ext cx="3344479" cy="504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199" y="1047136"/>
            <a:ext cx="4925961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умышленное нанесение ребенку телесных повреждений, а также любе иное использование физической силы (причинение боли, лишение свободы, понуждение к употреблению психоактивных веществ и др.), в результате чего причиняется вред его физическому или психическому здоровью, нарушается нормальное развитие или создается реальный риск для жизни.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Физическое насилие может проявляться в форме бездействия, когда ребенок умышленно оставляется в опасной или неблагоприятной обстановке.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93662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Физическое насилие: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05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8976" y="1142719"/>
            <a:ext cx="4652044" cy="307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3662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Сексуальное насилие: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472" y="4339612"/>
            <a:ext cx="8583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Вовлечение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ребенка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взрослым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совершение действий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сексуального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характера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помощью насилия,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угроз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или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путем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злоупотребления доверием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(с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использованием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беспомощного состояния),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что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причинило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вред его физическому или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психическому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здоровью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либо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нарушило психосексуальное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ребенка.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emya52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01" y="1209367"/>
            <a:ext cx="3030086" cy="505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3662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Психическое (эмоциональное) насилие: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5871" y="973394"/>
            <a:ext cx="5486400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 Периодические или постоянные оскорбления и унижения ребенка, высказывание в его адрес угроз, демонстрация негативного отношения к нему или отвержение, которые приводят к возникновению устойчивых эмоциональных или поведенческих нарушений. </a:t>
            </a:r>
          </a:p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 Психическим насилием будет также однократное воздействие тяжелой психической травмы, приведшее к возникновению посттравматического стрессового расстройства, а также случаи повторного воздействия менее тяжелых психических травм, в результате чего возникает расстройство адаптации.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798587_593326600750922_151842866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4793" y="4096875"/>
            <a:ext cx="4150334" cy="276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3662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Пренебрежение основными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потребностями ребёнка: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464" y="1092423"/>
            <a:ext cx="8273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Постоянное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или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периодическое неисполнение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родителями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или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лицами,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их заменяющими,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своих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обязанностей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по удовлетворению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потребностей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ребёнка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развитии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заботе,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пище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крове, медицинской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помощи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безопасности, приводящее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ухудшению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состояния здоровья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ребёнка,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нарушению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его развития или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получению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травмы. Отсутствие условий для нормальной жизни ребёнка, заботы о его здоровье и развитии.</a:t>
            </a:r>
            <a:r>
              <a:rPr lang="ru-RU" sz="2400" dirty="0" smtClean="0"/>
              <a:t> </a:t>
            </a: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1141</Words>
  <Application>Microsoft Office PowerPoint</Application>
  <PresentationFormat>Экран (4:3)</PresentationFormat>
  <Paragraphs>110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 Семья, находящаяся в социально опасном положении, далее «СОП»  </vt:lpstr>
      <vt:lpstr>Презентация PowerPoint</vt:lpstr>
      <vt:lpstr>Жестоким обращением с детьми считают умышленные действия (или бездействие) родителей, воспитателей и других лиц, наносящие ущерб физическому или психическому здоровью ребёнка. </vt:lpstr>
      <vt:lpstr>Различают 4 основные формы   жестокого   обращения   с   детьми   и пренебрежения их интересами: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 не должен брать на себя функции воспитания, заботы о детях, подменяя родителей, так как это порождает пассивную иждивенческую позицию родителей и других членов семьи.  Педагогу, работающему с семьёй группы риска, необходимо сосредоточить усилия на чётких, конкретных целях. </vt:lpstr>
      <vt:lpstr>Презентация PowerPoint</vt:lpstr>
      <vt:lpstr>Презентация PowerPoint</vt:lpstr>
      <vt:lpstr>Презентация PowerPoint</vt:lpstr>
      <vt:lpstr>Наш метод воспитания –  любовь, забота, понимание.</vt:lpstr>
      <vt:lpstr>Презентация PowerPoint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Nastya</cp:lastModifiedBy>
  <cp:revision>46</cp:revision>
  <dcterms:created xsi:type="dcterms:W3CDTF">2013-01-23T05:00:32Z</dcterms:created>
  <dcterms:modified xsi:type="dcterms:W3CDTF">2023-01-23T16:38:40Z</dcterms:modified>
</cp:coreProperties>
</file>